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57" r:id="rId6"/>
    <p:sldId id="262" r:id="rId7"/>
    <p:sldId id="263" r:id="rId8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FD02AA16-B3F5-4FF5-991B-1A54A7572CAE}">
          <p14:sldIdLst>
            <p14:sldId id="256"/>
            <p14:sldId id="258"/>
            <p14:sldId id="259"/>
            <p14:sldId id="261"/>
            <p14:sldId id="257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8190-41B8-4297-A777-B1C8B07D4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1B55B-7EA3-470F-AA38-2A7AFC187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DE1F2-EA1A-408F-983C-A18EBDE14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11A1-8D15-46BB-AFEC-7082A57E6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B4A92-BD76-41CF-865D-8F6915D17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147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5ED65-98A2-4188-84AD-475D7D4B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B0FDC-671E-4E60-A6A6-2752E1B08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A78D5-2E13-4A5A-9CF6-06ED1A8A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BCB3E-7A73-4D38-BFE4-2C2B819FD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0DFA8-8468-4EB8-9836-C64F038ED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319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3C47AF-7F9D-4117-9FCA-6BC9696D8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EE57-3C23-41D5-9635-4FCA301E6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2D54-2A54-4D6E-B0E9-B8A2ADB27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97C10-A496-41B6-8406-F76F011ED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7D40F-C5EE-4A9F-ABFB-43A1F77A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208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10B1-C1EE-445F-B7C1-E1FB29E3B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663BB-90EA-43A6-A2F7-549C4B693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ED88C-45CD-4EE0-ABD3-FD980691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123DC-4D35-46A4-8085-B895AF3B6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D0C3E-1059-4D58-AE7F-6CDBA200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558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2E5A7-390D-4EF5-9AA1-A47223026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2EE50-2922-4DEF-848E-3761D4ED3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B3AD4-FDCE-4784-89CE-911831247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692C7-CC1F-48B4-9DB7-7BE7888D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8DDE3-70B8-4FA4-A656-97600003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815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CEE88-6C70-4172-B233-3D1B0958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861C8-9AAB-421E-AF09-99FF7C90D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68690-5A08-49B3-A9FA-AEA7BB96C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DC94EC-8A81-43DC-9C42-B24414E28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266DE-5E6E-45FC-AA82-98BDB839E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EF88E-0EB6-4347-8C60-7CE67FF16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248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FE39B-1D55-4BBB-BE80-718BE28C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72CC7-FDE3-46DF-9745-AE88279CD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C5E21-2A1E-47CE-96C1-B6FC1F04C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3BBA31-FF12-4995-9954-76CC176DF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3EB5BD-092F-4D24-B7AF-8560E4D4B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2AA4E-9D91-460C-A265-ADA6A1DB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D1A498-2FEE-4AB5-8CC0-421371555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CFE82-0984-48CA-8247-2D6466746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2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61150-7F26-477D-9FB3-F8C3793F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5B8CEF-079E-4A9A-8369-E93C2629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D5606-5905-4802-A557-758C94E4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A9BCF5-3988-461A-AC81-B3C7F36D9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95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D63A86-AB00-4554-8780-F822BBBD6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5FD034-CE3E-4C02-91B2-016A64CAE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4FFA3-1993-49DC-8622-E54B0F9BF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728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CA4D7-0756-4A49-B261-263732042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1925E-20EF-4DF8-AE1C-C66EB65DC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5FC9E-2CF8-45A8-BFD5-D2A0C7041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C42E8-7A16-4BDD-B1F0-C294B0C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0BC9CD-00C0-4756-A1F5-DF14E4402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C4206-7D1A-4AA6-BAC2-1D94D43F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34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B95BD-37BE-4480-83FB-E12544211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6AF550-3A60-4250-96DB-02822A807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63875-3EBD-4E26-8CB0-D99C5CBBC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5181E-14A5-4190-9C91-48B5C5F1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EE440-C8F5-4C4E-97C2-E825F05A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1C494-F96F-426B-8D17-8B581B92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8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2B031-FED6-4EBB-A8FB-BC6777D46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B4BAC-CFE5-4EA1-BE45-69B5F77D3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1C491-B3E8-492A-B71B-F35132438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E249-013F-47EC-996C-9F5F74013970}" type="datetimeFigureOut">
              <a:rPr lang="nl-NL" smtClean="0"/>
              <a:t>14-01-2019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3212-0345-4984-BED7-B650CE3F5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2BCC8-AE6A-4817-9868-E20D7666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9A600-3505-4259-98B0-668EAF3AC6C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67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3E2B0-5900-4A12-A207-C73E195514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PRIKANGST MODULES</a:t>
            </a:r>
            <a:endParaRPr lang="nl-NL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013B2-A3F5-4A7C-87EA-F72D4E247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87368"/>
            <a:ext cx="9144000" cy="1783080"/>
          </a:xfrm>
        </p:spPr>
        <p:txBody>
          <a:bodyPr/>
          <a:lstStyle/>
          <a:p>
            <a:r>
              <a:rPr lang="en-US" b="1" dirty="0"/>
              <a:t>ONDERSTEUNING VOOR PATIENTEN EN PROFESSIONALS</a:t>
            </a:r>
          </a:p>
          <a:p>
            <a:endParaRPr lang="en-US" b="1" dirty="0"/>
          </a:p>
          <a:p>
            <a:r>
              <a:rPr lang="en-US" b="1" dirty="0"/>
              <a:t>Jacqueline Oosthoek, </a:t>
            </a:r>
            <a:r>
              <a:rPr lang="en-US" b="1" dirty="0" err="1"/>
              <a:t>Medisch</a:t>
            </a:r>
            <a:r>
              <a:rPr lang="en-US" b="1" dirty="0"/>
              <a:t> </a:t>
            </a:r>
            <a:r>
              <a:rPr lang="en-US" b="1" dirty="0" err="1"/>
              <a:t>Maatschappelijk</a:t>
            </a:r>
            <a:r>
              <a:rPr lang="en-US" b="1" dirty="0"/>
              <a:t> </a:t>
            </a:r>
            <a:r>
              <a:rPr lang="en-US" b="1" dirty="0" err="1"/>
              <a:t>Werk</a:t>
            </a:r>
            <a:r>
              <a:rPr lang="en-US" b="1" dirty="0"/>
              <a:t> LUMC</a:t>
            </a:r>
          </a:p>
          <a:p>
            <a:endParaRPr lang="en-US" b="1" dirty="0"/>
          </a:p>
          <a:p>
            <a:endParaRPr lang="nl-NL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D7BD79-EAE8-4B6E-AD25-E0AB5B38E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912" y="162687"/>
            <a:ext cx="749617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220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29A4249-1391-47D3-8F31-286EFB1A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  </a:t>
            </a:r>
            <a:r>
              <a:rPr lang="en-US" b="1" dirty="0" err="1"/>
              <a:t>Motivatie</a:t>
            </a:r>
            <a:r>
              <a:rPr lang="en-US" b="1" dirty="0"/>
              <a:t>: </a:t>
            </a:r>
            <a:r>
              <a:rPr lang="en-US" b="1" dirty="0" err="1"/>
              <a:t>ervaringen</a:t>
            </a:r>
            <a:r>
              <a:rPr lang="en-US" b="1" dirty="0"/>
              <a:t> met </a:t>
            </a:r>
            <a:r>
              <a:rPr lang="en-US" b="1" dirty="0" err="1"/>
              <a:t>prikangst</a:t>
            </a:r>
            <a:endParaRPr lang="nl-NL" b="1" dirty="0"/>
          </a:p>
        </p:txBody>
      </p:sp>
      <p:pic>
        <p:nvPicPr>
          <p:cNvPr id="51" name="Content Placeholder 50">
            <a:extLst>
              <a:ext uri="{FF2B5EF4-FFF2-40B4-BE49-F238E27FC236}">
                <a16:creationId xmlns:a16="http://schemas.microsoft.com/office/drawing/2014/main" id="{2C061908-9D13-4F66-9445-2DE78750CF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869" y="1825625"/>
            <a:ext cx="8288262" cy="4351338"/>
          </a:xfrm>
        </p:spPr>
      </p:pic>
    </p:spTree>
    <p:extLst>
      <p:ext uri="{BB962C8B-B14F-4D97-AF65-F5344CB8AC3E}">
        <p14:creationId xmlns:p14="http://schemas.microsoft.com/office/powerpoint/2010/main" val="404683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C2DB-A943-4342-9786-7CD080B1B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Wat </a:t>
            </a:r>
            <a:r>
              <a:rPr lang="en-US" b="1" dirty="0" err="1"/>
              <a:t>ervaren</a:t>
            </a:r>
            <a:r>
              <a:rPr lang="en-US" b="1" dirty="0"/>
              <a:t> </a:t>
            </a:r>
            <a:r>
              <a:rPr lang="en-US" b="1" dirty="0" err="1"/>
              <a:t>patienten</a:t>
            </a:r>
            <a:r>
              <a:rPr lang="en-US" b="1" dirty="0"/>
              <a:t> met </a:t>
            </a:r>
            <a:r>
              <a:rPr lang="en-US" b="1" dirty="0" err="1"/>
              <a:t>prikangst</a:t>
            </a:r>
            <a:r>
              <a:rPr lang="en-US" b="1" dirty="0"/>
              <a:t>?</a:t>
            </a:r>
            <a:endParaRPr lang="nl-N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9EEEE-AE55-4C58-83D6-E4B957764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Toenemende</a:t>
            </a:r>
            <a:r>
              <a:rPr lang="en-US" dirty="0"/>
              <a:t> angst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pijnklachten</a:t>
            </a:r>
            <a:endParaRPr lang="en-US" dirty="0"/>
          </a:p>
          <a:p>
            <a:r>
              <a:rPr lang="en-US" dirty="0" err="1"/>
              <a:t>Weerstand</a:t>
            </a:r>
            <a:r>
              <a:rPr lang="en-US" dirty="0"/>
              <a:t> </a:t>
            </a:r>
            <a:r>
              <a:rPr lang="en-US" dirty="0" err="1"/>
              <a:t>tegen</a:t>
            </a:r>
            <a:r>
              <a:rPr lang="en-US" dirty="0"/>
              <a:t> de </a:t>
            </a:r>
            <a:r>
              <a:rPr lang="en-US" dirty="0" err="1"/>
              <a:t>behandeling</a:t>
            </a:r>
            <a:endParaRPr lang="en-US" dirty="0"/>
          </a:p>
          <a:p>
            <a:r>
              <a:rPr lang="en-US" dirty="0" err="1"/>
              <a:t>Vermijdingsgedrag</a:t>
            </a:r>
            <a:endParaRPr lang="en-US" dirty="0"/>
          </a:p>
          <a:p>
            <a:r>
              <a:rPr lang="en-US" dirty="0" err="1"/>
              <a:t>Gezondheidsrisico’s</a:t>
            </a:r>
            <a:endParaRPr lang="en-US" dirty="0"/>
          </a:p>
          <a:p>
            <a:r>
              <a:rPr lang="en-US" dirty="0" err="1"/>
              <a:t>Opeenstapeling</a:t>
            </a:r>
            <a:r>
              <a:rPr lang="en-US" dirty="0"/>
              <a:t> van </a:t>
            </a:r>
            <a:r>
              <a:rPr lang="en-US" dirty="0" err="1"/>
              <a:t>negatieve</a:t>
            </a:r>
            <a:r>
              <a:rPr lang="en-US" dirty="0"/>
              <a:t> </a:t>
            </a:r>
            <a:r>
              <a:rPr lang="en-US" dirty="0" err="1"/>
              <a:t>ervaringen</a:t>
            </a:r>
            <a:endParaRPr lang="en-US" dirty="0"/>
          </a:p>
          <a:p>
            <a:r>
              <a:rPr lang="en-US" dirty="0"/>
              <a:t>Het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doorbreken</a:t>
            </a:r>
            <a:r>
              <a:rPr lang="en-US" dirty="0"/>
              <a:t> van </a:t>
            </a:r>
            <a:r>
              <a:rPr lang="en-US" dirty="0" err="1"/>
              <a:t>dit</a:t>
            </a:r>
            <a:r>
              <a:rPr lang="en-US" dirty="0"/>
              <a:t> patroon</a:t>
            </a:r>
          </a:p>
          <a:p>
            <a:r>
              <a:rPr lang="en-US" dirty="0" err="1"/>
              <a:t>Onnodige</a:t>
            </a:r>
            <a:r>
              <a:rPr lang="en-US" dirty="0"/>
              <a:t> angst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behandelaars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339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BB6A3-71D8-4C78-B091-4DAC374E6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Wat </a:t>
            </a:r>
            <a:r>
              <a:rPr lang="en-US" b="1" dirty="0" err="1"/>
              <a:t>ervaren</a:t>
            </a:r>
            <a:r>
              <a:rPr lang="en-US" b="1" dirty="0"/>
              <a:t> </a:t>
            </a:r>
            <a:r>
              <a:rPr lang="en-US" b="1" dirty="0" err="1"/>
              <a:t>gespannen</a:t>
            </a:r>
            <a:r>
              <a:rPr lang="en-US" b="1" dirty="0"/>
              <a:t> </a:t>
            </a:r>
            <a:r>
              <a:rPr lang="en-US" b="1" dirty="0" err="1"/>
              <a:t>behandelaars</a:t>
            </a:r>
            <a:r>
              <a:rPr lang="en-US" b="1" dirty="0"/>
              <a:t> </a:t>
            </a:r>
            <a:endParaRPr lang="nl-N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7CFC3-74F7-467C-BA81-17D065D93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Meer </a:t>
            </a:r>
            <a:r>
              <a:rPr lang="en-US" dirty="0" err="1"/>
              <a:t>tijd</a:t>
            </a:r>
            <a:r>
              <a:rPr lang="en-US" dirty="0"/>
              <a:t> om </a:t>
            </a:r>
            <a:r>
              <a:rPr lang="en-US" dirty="0" err="1"/>
              <a:t>handelingen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te </a:t>
            </a:r>
            <a:r>
              <a:rPr lang="en-US" dirty="0" err="1"/>
              <a:t>voeren</a:t>
            </a:r>
            <a:endParaRPr lang="en-US" dirty="0"/>
          </a:p>
          <a:p>
            <a:r>
              <a:rPr lang="en-US" dirty="0"/>
              <a:t>Meer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ervaren</a:t>
            </a:r>
            <a:r>
              <a:rPr lang="en-US" dirty="0"/>
              <a:t> </a:t>
            </a:r>
            <a:r>
              <a:rPr lang="en-US" dirty="0" err="1"/>
              <a:t>collega’s</a:t>
            </a:r>
            <a:r>
              <a:rPr lang="en-US" dirty="0"/>
              <a:t> </a:t>
            </a:r>
            <a:r>
              <a:rPr lang="en-US" dirty="0" err="1"/>
              <a:t>nodig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dezelfde</a:t>
            </a:r>
            <a:r>
              <a:rPr lang="en-US" dirty="0"/>
              <a:t> </a:t>
            </a:r>
            <a:r>
              <a:rPr lang="en-US" dirty="0" err="1"/>
              <a:t>handeling</a:t>
            </a:r>
            <a:endParaRPr lang="en-US" dirty="0"/>
          </a:p>
          <a:p>
            <a:r>
              <a:rPr lang="en-US" dirty="0" err="1"/>
              <a:t>Onnodig</a:t>
            </a:r>
            <a:r>
              <a:rPr lang="en-US" dirty="0"/>
              <a:t> </a:t>
            </a:r>
            <a:r>
              <a:rPr lang="en-US" dirty="0" err="1"/>
              <a:t>misprikken</a:t>
            </a:r>
            <a:r>
              <a:rPr lang="en-US" dirty="0"/>
              <a:t> door </a:t>
            </a:r>
            <a:r>
              <a:rPr lang="en-US" dirty="0" err="1"/>
              <a:t>angstreflexen</a:t>
            </a:r>
            <a:endParaRPr lang="en-US" dirty="0"/>
          </a:p>
          <a:p>
            <a:r>
              <a:rPr lang="en-US" dirty="0" err="1"/>
              <a:t>Belastend</a:t>
            </a:r>
            <a:r>
              <a:rPr lang="en-US" dirty="0"/>
              <a:t> </a:t>
            </a:r>
            <a:r>
              <a:rPr lang="en-US" dirty="0" err="1"/>
              <a:t>overprikken</a:t>
            </a:r>
            <a:r>
              <a:rPr lang="en-US" dirty="0"/>
              <a:t> (door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collega</a:t>
            </a:r>
            <a:r>
              <a:rPr lang="en-US" dirty="0"/>
              <a:t>)</a:t>
            </a:r>
          </a:p>
          <a:p>
            <a:r>
              <a:rPr lang="en-US" dirty="0" err="1"/>
              <a:t>Prikken</a:t>
            </a:r>
            <a:r>
              <a:rPr lang="en-US" dirty="0"/>
              <a:t> </a:t>
            </a:r>
            <a:r>
              <a:rPr lang="en-US" dirty="0" err="1"/>
              <a:t>overdragen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anesthesie</a:t>
            </a:r>
            <a:endParaRPr lang="en-US" dirty="0"/>
          </a:p>
          <a:p>
            <a:r>
              <a:rPr lang="en-US" dirty="0" err="1"/>
              <a:t>Weerstand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patient</a:t>
            </a:r>
          </a:p>
          <a:p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gespannen</a:t>
            </a:r>
            <a:r>
              <a:rPr lang="en-US" dirty="0"/>
              <a:t> </a:t>
            </a:r>
            <a:r>
              <a:rPr lang="en-US" dirty="0" err="1"/>
              <a:t>raken</a:t>
            </a:r>
            <a:r>
              <a:rPr lang="en-US" dirty="0"/>
              <a:t>, angst </a:t>
            </a:r>
            <a:r>
              <a:rPr lang="en-US" dirty="0" err="1"/>
              <a:t>overdracht</a:t>
            </a:r>
            <a:endParaRPr lang="en-US" dirty="0"/>
          </a:p>
          <a:p>
            <a:r>
              <a:rPr lang="en-US" dirty="0"/>
              <a:t>Het </a:t>
            </a:r>
            <a:r>
              <a:rPr lang="en-US" dirty="0" err="1"/>
              <a:t>behandelteam</a:t>
            </a:r>
            <a:r>
              <a:rPr lang="en-US" dirty="0"/>
              <a:t> </a:t>
            </a:r>
            <a:r>
              <a:rPr lang="en-US" dirty="0" err="1"/>
              <a:t>raakt</a:t>
            </a:r>
            <a:r>
              <a:rPr lang="en-US" dirty="0"/>
              <a:t> </a:t>
            </a:r>
            <a:r>
              <a:rPr lang="en-US" dirty="0" err="1"/>
              <a:t>gespannen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patienten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465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CC452-720F-437F-81CB-F50DA28A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Gerichte</a:t>
            </a:r>
            <a:r>
              <a:rPr lang="en-US" b="1" dirty="0"/>
              <a:t> </a:t>
            </a:r>
            <a:r>
              <a:rPr lang="en-US" b="1" dirty="0" err="1"/>
              <a:t>aandacht</a:t>
            </a:r>
            <a:r>
              <a:rPr lang="en-US" b="1" dirty="0"/>
              <a:t> door MMW</a:t>
            </a:r>
            <a:endParaRPr lang="nl-NL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A62AD1-D4FF-402C-91F7-FC72F7E8B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038" y="1042987"/>
            <a:ext cx="4762500" cy="47625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6FC146-2514-4A06-AAFC-B9F3CC659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Doel: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Aandacht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belastende</a:t>
            </a:r>
            <a:r>
              <a:rPr lang="en-US" dirty="0"/>
              <a:t> </a:t>
            </a:r>
            <a:r>
              <a:rPr lang="en-US" dirty="0" err="1"/>
              <a:t>behandeling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Patient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diens</a:t>
            </a:r>
            <a:r>
              <a:rPr lang="en-US" dirty="0"/>
              <a:t> </a:t>
            </a:r>
            <a:r>
              <a:rPr lang="en-US" dirty="0" err="1"/>
              <a:t>beleving</a:t>
            </a:r>
            <a:r>
              <a:rPr lang="en-US" dirty="0"/>
              <a:t> </a:t>
            </a:r>
            <a:r>
              <a:rPr lang="en-US" dirty="0" err="1"/>
              <a:t>staan</a:t>
            </a:r>
            <a:r>
              <a:rPr lang="en-US" dirty="0"/>
              <a:t> </a:t>
            </a:r>
            <a:r>
              <a:rPr lang="en-US" dirty="0" err="1"/>
              <a:t>centraal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Reduceren</a:t>
            </a:r>
            <a:r>
              <a:rPr lang="en-US" dirty="0"/>
              <a:t> van </a:t>
            </a:r>
            <a:r>
              <a:rPr lang="en-US" dirty="0" err="1"/>
              <a:t>prikangst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overdracht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Vergemakkelijken</a:t>
            </a:r>
            <a:r>
              <a:rPr lang="en-US" dirty="0"/>
              <a:t> van de </a:t>
            </a:r>
            <a:r>
              <a:rPr lang="en-US" dirty="0" err="1"/>
              <a:t>behandeling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Patient </a:t>
            </a:r>
            <a:r>
              <a:rPr lang="en-US" dirty="0" err="1"/>
              <a:t>en</a:t>
            </a:r>
            <a:r>
              <a:rPr lang="en-US" dirty="0"/>
              <a:t> professional </a:t>
            </a:r>
            <a:r>
              <a:rPr lang="en-US" dirty="0" err="1"/>
              <a:t>samen</a:t>
            </a:r>
            <a:r>
              <a:rPr lang="en-US" dirty="0"/>
              <a:t> </a:t>
            </a:r>
            <a:r>
              <a:rPr lang="en-US" dirty="0" err="1"/>
              <a:t>toerusten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Voorkomen</a:t>
            </a:r>
            <a:r>
              <a:rPr lang="en-US" dirty="0"/>
              <a:t> van </a:t>
            </a:r>
            <a:r>
              <a:rPr lang="en-US" dirty="0" err="1"/>
              <a:t>terugval</a:t>
            </a:r>
            <a:r>
              <a:rPr lang="en-US" dirty="0"/>
              <a:t>, </a:t>
            </a:r>
            <a:r>
              <a:rPr lang="en-US" dirty="0" err="1"/>
              <a:t>risico’s</a:t>
            </a:r>
            <a:r>
              <a:rPr lang="en-US" dirty="0"/>
              <a:t>, trauma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Betere</a:t>
            </a:r>
            <a:r>
              <a:rPr lang="en-US" dirty="0"/>
              <a:t> </a:t>
            </a:r>
            <a:r>
              <a:rPr lang="en-US" dirty="0" err="1"/>
              <a:t>kwaliteit</a:t>
            </a:r>
            <a:r>
              <a:rPr lang="en-US" dirty="0"/>
              <a:t> van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leven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 door </a:t>
            </a:r>
            <a:r>
              <a:rPr lang="en-US" dirty="0" err="1"/>
              <a:t>inbreng</a:t>
            </a:r>
            <a:r>
              <a:rPr lang="en-US" dirty="0"/>
              <a:t> patient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Vaste</a:t>
            </a:r>
            <a:r>
              <a:rPr lang="en-US" dirty="0"/>
              <a:t> </a:t>
            </a:r>
            <a:r>
              <a:rPr lang="en-US" dirty="0" err="1"/>
              <a:t>plek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prikangst</a:t>
            </a:r>
            <a:r>
              <a:rPr lang="en-US" dirty="0"/>
              <a:t> in dossier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Kennisuitwisseling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kennisoverdracht</a:t>
            </a:r>
            <a:endParaRPr lang="en-US" dirty="0"/>
          </a:p>
          <a:p>
            <a:pPr marL="285750" indent="-285750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694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0C7E92C-D1CE-4524-B430-95E022B3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604" y="438912"/>
            <a:ext cx="3932237" cy="16002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Methode</a:t>
            </a:r>
            <a:r>
              <a:rPr lang="en-US" b="1" dirty="0"/>
              <a:t>, de </a:t>
            </a:r>
            <a:r>
              <a:rPr lang="en-US" b="1" dirty="0" err="1"/>
              <a:t>praktijk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nl-NL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01CE32A-C37B-4A6D-9FF7-691D2E500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1792" y="969138"/>
            <a:ext cx="3932237" cy="574255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Maken</a:t>
            </a:r>
            <a:r>
              <a:rPr lang="en-US" dirty="0"/>
              <a:t> van </a:t>
            </a:r>
            <a:r>
              <a:rPr lang="en-US" dirty="0" err="1"/>
              <a:t>specifieke</a:t>
            </a:r>
            <a:r>
              <a:rPr lang="en-US" dirty="0"/>
              <a:t> </a:t>
            </a:r>
            <a:r>
              <a:rPr lang="en-US" dirty="0" err="1"/>
              <a:t>vragenlijsten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Vragen</a:t>
            </a:r>
            <a:r>
              <a:rPr lang="en-US" dirty="0"/>
              <a:t> om </a:t>
            </a:r>
            <a:r>
              <a:rPr lang="en-US" dirty="0" err="1"/>
              <a:t>toestemming</a:t>
            </a:r>
            <a:r>
              <a:rPr lang="en-US" dirty="0"/>
              <a:t>, </a:t>
            </a:r>
            <a:r>
              <a:rPr lang="en-US" dirty="0" err="1"/>
              <a:t>bereidheid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Vragenlijsten</a:t>
            </a:r>
            <a:r>
              <a:rPr lang="en-US" dirty="0"/>
              <a:t> </a:t>
            </a:r>
            <a:r>
              <a:rPr lang="en-US" dirty="0" err="1"/>
              <a:t>afnemen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verwerken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Uitkomst</a:t>
            </a:r>
            <a:r>
              <a:rPr lang="en-US" dirty="0"/>
              <a:t> </a:t>
            </a:r>
            <a:r>
              <a:rPr lang="en-US" dirty="0" err="1"/>
              <a:t>bespreken</a:t>
            </a:r>
            <a:r>
              <a:rPr lang="en-US" dirty="0"/>
              <a:t> met </a:t>
            </a:r>
            <a:r>
              <a:rPr lang="en-US" dirty="0" err="1"/>
              <a:t>betrokkenen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Oefeningen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technieken</a:t>
            </a:r>
            <a:r>
              <a:rPr lang="en-US" dirty="0"/>
              <a:t> </a:t>
            </a:r>
            <a:r>
              <a:rPr lang="en-US" dirty="0" err="1"/>
              <a:t>aanleren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Samen</a:t>
            </a:r>
            <a:r>
              <a:rPr lang="en-US" dirty="0"/>
              <a:t> </a:t>
            </a:r>
            <a:r>
              <a:rPr lang="en-US" dirty="0" err="1"/>
              <a:t>oefenen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toepassen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Rapportage van </a:t>
            </a:r>
            <a:r>
              <a:rPr lang="en-US" dirty="0" err="1"/>
              <a:t>prikangst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 </a:t>
            </a:r>
            <a:r>
              <a:rPr lang="en-US" dirty="0" err="1"/>
              <a:t>verpleegplan</a:t>
            </a:r>
            <a:r>
              <a:rPr lang="en-US" dirty="0"/>
              <a:t>/</a:t>
            </a:r>
            <a:r>
              <a:rPr lang="en-US" dirty="0" err="1"/>
              <a:t>behandelprobleem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Prikangst</a:t>
            </a:r>
            <a:r>
              <a:rPr lang="en-US" dirty="0"/>
              <a:t> </a:t>
            </a:r>
            <a:r>
              <a:rPr lang="en-US" dirty="0" err="1"/>
              <a:t>bespreken</a:t>
            </a:r>
            <a:r>
              <a:rPr lang="en-US" dirty="0"/>
              <a:t> in </a:t>
            </a:r>
            <a:r>
              <a:rPr lang="en-US" dirty="0" err="1"/>
              <a:t>teamoverleg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bevindingen</a:t>
            </a:r>
            <a:r>
              <a:rPr lang="en-US" dirty="0"/>
              <a:t>, </a:t>
            </a:r>
            <a:r>
              <a:rPr lang="en-US" dirty="0" err="1"/>
              <a:t>resultaten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Leren</a:t>
            </a:r>
            <a:r>
              <a:rPr lang="en-US" dirty="0"/>
              <a:t> om </a:t>
            </a:r>
            <a:r>
              <a:rPr lang="en-US" dirty="0" err="1"/>
              <a:t>gericht</a:t>
            </a:r>
            <a:r>
              <a:rPr lang="en-US" dirty="0"/>
              <a:t> te </a:t>
            </a:r>
            <a:r>
              <a:rPr lang="en-US" dirty="0" err="1"/>
              <a:t>complimenteren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Positieve</a:t>
            </a:r>
            <a:r>
              <a:rPr lang="en-US" dirty="0"/>
              <a:t> </a:t>
            </a:r>
            <a:r>
              <a:rPr lang="en-US" dirty="0" err="1"/>
              <a:t>ervaringen</a:t>
            </a:r>
            <a:r>
              <a:rPr lang="en-US" dirty="0"/>
              <a:t> </a:t>
            </a:r>
            <a:r>
              <a:rPr lang="en-US" dirty="0" err="1"/>
              <a:t>benoemen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Werken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beter</a:t>
            </a:r>
            <a:r>
              <a:rPr lang="en-US" dirty="0"/>
              <a:t> </a:t>
            </a:r>
            <a:r>
              <a:rPr lang="en-US" dirty="0" err="1"/>
              <a:t>zelfbeeld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Streven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zelfstandig</a:t>
            </a:r>
            <a:r>
              <a:rPr lang="en-US" dirty="0"/>
              <a:t> </a:t>
            </a:r>
            <a:r>
              <a:rPr lang="en-US" dirty="0" err="1"/>
              <a:t>toepassen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Terugkoppeling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patient </a:t>
            </a:r>
            <a:r>
              <a:rPr lang="en-US" dirty="0" err="1"/>
              <a:t>en</a:t>
            </a:r>
            <a:r>
              <a:rPr lang="en-US" dirty="0"/>
              <a:t> team</a:t>
            </a:r>
          </a:p>
        </p:txBody>
      </p:sp>
      <p:pic>
        <p:nvPicPr>
          <p:cNvPr id="29" name="Content Placeholder 28">
            <a:extLst>
              <a:ext uri="{FF2B5EF4-FFF2-40B4-BE49-F238E27FC236}">
                <a16:creationId xmlns:a16="http://schemas.microsoft.com/office/drawing/2014/main" id="{B5801606-71E2-4FBD-B652-6BCFC950FE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130" y="896112"/>
            <a:ext cx="5482526" cy="5038344"/>
          </a:xfrm>
        </p:spPr>
      </p:pic>
    </p:spTree>
    <p:extLst>
      <p:ext uri="{BB962C8B-B14F-4D97-AF65-F5344CB8AC3E}">
        <p14:creationId xmlns:p14="http://schemas.microsoft.com/office/powerpoint/2010/main" val="267004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B70DE-F90E-4F73-AD2D-3232CDA5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863" y="1559814"/>
            <a:ext cx="5132705" cy="172288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	</a:t>
            </a:r>
            <a:r>
              <a:rPr lang="en-US" b="1" dirty="0" err="1"/>
              <a:t>Resultaten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nl-NL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0C4F3-838C-4F3F-92FC-C6D436A24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40662" y="2194560"/>
            <a:ext cx="5928234" cy="56692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Forse</a:t>
            </a:r>
            <a:r>
              <a:rPr lang="en-US" dirty="0"/>
              <a:t> </a:t>
            </a:r>
            <a:r>
              <a:rPr lang="en-US" dirty="0" err="1"/>
              <a:t>reductie</a:t>
            </a:r>
            <a:r>
              <a:rPr lang="en-US" dirty="0"/>
              <a:t> </a:t>
            </a:r>
            <a:r>
              <a:rPr lang="en-US" dirty="0" err="1"/>
              <a:t>prikangst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Behandeling</a:t>
            </a:r>
            <a:r>
              <a:rPr lang="en-US" dirty="0"/>
              <a:t> </a:t>
            </a:r>
            <a:r>
              <a:rPr lang="en-US" dirty="0" err="1"/>
              <a:t>kost</a:t>
            </a:r>
            <a:r>
              <a:rPr lang="en-US" dirty="0"/>
              <a:t> minder </a:t>
            </a:r>
            <a:r>
              <a:rPr lang="en-US" dirty="0" err="1"/>
              <a:t>tijd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geld)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Patienten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blij</a:t>
            </a:r>
            <a:r>
              <a:rPr lang="en-US" dirty="0"/>
              <a:t> met de </a:t>
            </a:r>
            <a:r>
              <a:rPr lang="en-US" dirty="0" err="1"/>
              <a:t>verkregen</a:t>
            </a:r>
            <a:r>
              <a:rPr lang="en-US" dirty="0"/>
              <a:t> </a:t>
            </a:r>
            <a:r>
              <a:rPr lang="en-US" dirty="0" err="1"/>
              <a:t>regie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Multi-</a:t>
            </a:r>
            <a:r>
              <a:rPr lang="en-US" dirty="0" err="1"/>
              <a:t>disciplinair</a:t>
            </a:r>
            <a:r>
              <a:rPr lang="en-US" dirty="0"/>
              <a:t> </a:t>
            </a:r>
            <a:r>
              <a:rPr lang="en-US" dirty="0" err="1"/>
              <a:t>uitwisselen</a:t>
            </a:r>
            <a:r>
              <a:rPr lang="en-US" dirty="0"/>
              <a:t> best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Dialyseren</a:t>
            </a:r>
            <a:r>
              <a:rPr lang="en-US" dirty="0"/>
              <a:t> </a:t>
            </a:r>
            <a:r>
              <a:rPr lang="en-US" dirty="0" err="1"/>
              <a:t>zonder</a:t>
            </a:r>
            <a:r>
              <a:rPr lang="en-US" dirty="0"/>
              <a:t> </a:t>
            </a:r>
            <a:r>
              <a:rPr lang="en-US" dirty="0" err="1"/>
              <a:t>onnodige</a:t>
            </a:r>
            <a:r>
              <a:rPr lang="en-US" dirty="0"/>
              <a:t> angst of </a:t>
            </a:r>
            <a:r>
              <a:rPr lang="en-US" dirty="0" err="1"/>
              <a:t>pijn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Bijdrage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scholing</a:t>
            </a:r>
            <a:r>
              <a:rPr lang="en-US" dirty="0"/>
              <a:t> </a:t>
            </a:r>
            <a:r>
              <a:rPr lang="en-US" dirty="0" err="1"/>
              <a:t>verpleegkundigen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Plezier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behandelteam</a:t>
            </a:r>
            <a:r>
              <a:rPr lang="en-US" dirty="0"/>
              <a:t> (</a:t>
            </a:r>
            <a:r>
              <a:rPr lang="en-US" dirty="0" err="1"/>
              <a:t>vorderingen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Nieuw</a:t>
            </a:r>
            <a:r>
              <a:rPr lang="en-US" dirty="0"/>
              <a:t>: training pre-</a:t>
            </a:r>
            <a:r>
              <a:rPr lang="en-US" dirty="0" err="1"/>
              <a:t>dialyse</a:t>
            </a:r>
            <a:r>
              <a:rPr lang="en-US" dirty="0"/>
              <a:t> </a:t>
            </a:r>
            <a:r>
              <a:rPr lang="en-US" dirty="0" err="1"/>
              <a:t>patienten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Hoge </a:t>
            </a:r>
            <a:r>
              <a:rPr lang="en-US" dirty="0" err="1"/>
              <a:t>waardering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aandacht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zorg</a:t>
            </a:r>
            <a:endParaRPr lang="nl-NL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CF7B17A-F478-48CE-A553-C6924BE9D6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12" y="1877187"/>
            <a:ext cx="6172200" cy="3240405"/>
          </a:xfrm>
        </p:spPr>
      </p:pic>
    </p:spTree>
    <p:extLst>
      <p:ext uri="{BB962C8B-B14F-4D97-AF65-F5344CB8AC3E}">
        <p14:creationId xmlns:p14="http://schemas.microsoft.com/office/powerpoint/2010/main" val="244595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0C9269EAE36249BCABEE9EF7C314C9" ma:contentTypeVersion="15" ma:contentTypeDescription="Een nieuw document maken." ma:contentTypeScope="" ma:versionID="cf410376cc7d8db9a6f0ce1e289f00de">
  <xsd:schema xmlns:xsd="http://www.w3.org/2001/XMLSchema" xmlns:xs="http://www.w3.org/2001/XMLSchema" xmlns:p="http://schemas.microsoft.com/office/2006/metadata/properties" xmlns:ns2="b53fd8f1-f34d-43fc-bbe5-f9332496c2e9" xmlns:ns3="4b2491aa-951b-4943-8647-4dc6eee7a6bd" targetNamespace="http://schemas.microsoft.com/office/2006/metadata/properties" ma:root="true" ma:fieldsID="98897469b0840847ba1a41f52eb8fa38" ns2:_="" ns3:_="">
    <xsd:import namespace="b53fd8f1-f34d-43fc-bbe5-f9332496c2e9"/>
    <xsd:import namespace="4b2491aa-951b-4943-8647-4dc6eee7a6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3fd8f1-f34d-43fc-bbe5-f9332496c2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2491aa-951b-4943-8647-4dc6eee7a6b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CF951C-8413-4F96-92A4-15A19FEE2F49}"/>
</file>

<file path=customXml/itemProps2.xml><?xml version="1.0" encoding="utf-8"?>
<ds:datastoreItem xmlns:ds="http://schemas.openxmlformats.org/officeDocument/2006/customXml" ds:itemID="{01D5B0E5-8D5B-464B-876A-D1CFE507CD57}"/>
</file>

<file path=customXml/itemProps3.xml><?xml version="1.0" encoding="utf-8"?>
<ds:datastoreItem xmlns:ds="http://schemas.openxmlformats.org/officeDocument/2006/customXml" ds:itemID="{E67042B5-9E14-4F72-B1D5-8904FA1101D3}"/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271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PRIKANGST MODULES</vt:lpstr>
      <vt:lpstr>   Motivatie: ervaringen met prikangst</vt:lpstr>
      <vt:lpstr>Wat ervaren patienten met prikangst?</vt:lpstr>
      <vt:lpstr>Wat ervaren gespannen behandelaars </vt:lpstr>
      <vt:lpstr>Gerichte aandacht door MMW</vt:lpstr>
      <vt:lpstr>Methode, de praktijk   </vt:lpstr>
      <vt:lpstr> Resultaten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PRIKANGST MODULES</dc:title>
  <dc:creator>Oosthoek-Turk, J.A. (DDMW)</dc:creator>
  <cp:lastModifiedBy>Oosthoek-Turk, J.A. (DDMW)</cp:lastModifiedBy>
  <cp:revision>10</cp:revision>
  <cp:lastPrinted>2019-01-14T13:17:15Z</cp:lastPrinted>
  <dcterms:created xsi:type="dcterms:W3CDTF">2019-01-14T12:11:53Z</dcterms:created>
  <dcterms:modified xsi:type="dcterms:W3CDTF">2019-01-14T13:26:56Z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0x010100C00C9269EAE36249BCABEE9EF7C314C9</vt:lpwstr>
  </property>
</Properties>
</file>